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aveat"/>
      <p:regular r:id="rId18"/>
      <p:bold r:id="rId19"/>
    </p:embeddedFont>
    <p:embeddedFont>
      <p:font typeface="Roboto"/>
      <p:regular r:id="rId20"/>
      <p:bold r:id="rId21"/>
      <p:italic r:id="rId22"/>
      <p:boldItalic r:id="rId23"/>
    </p:embeddedFont>
    <p:embeddedFont>
      <p:font typeface="Nuni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Jua"/>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ontserrat-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Ju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veat-bold.fntdata"/><Relationship Id="rId18" Type="http://schemas.openxmlformats.org/officeDocument/2006/relationships/font" Target="fonts/Cave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8427b0c8d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8427b0c8d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8427b0c8d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427b0c8d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AUVs carry a variety of equipment for sampling and surveying such as cameras, sonar, and depth sensors.  AUV stores all data, including images and other sensor data, on onboard computers until it can be retrieved after the AUV is recovered at the end of a dive.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AUVs are safe from bad weather and can stay underwater for extended periods of time. Scientists use AUVs to create maps of the ocean floor, record environmental information, sense what humans have left behind, identify hazards to navigation, explore geologic formations, document shipwrecks, and more.</a:t>
            </a:r>
            <a:endParaRPr sz="1200">
              <a:solidFill>
                <a:srgbClr val="33333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427b0c8d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427b0c8d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a62c19dd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a62c19dd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427b0c8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8427b0c8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As sea levels rise due to climate change, coastal villages and settlements are increasingly becoming submerged. This necessitates underwater excavation to study and preserve these submerged cultural heritage sites. However, underwater excavation presents significant challenges, including logistical complexities, specialized equipment requirements, and the inherently high costs associated with such operations.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a5b4b0a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a5b4b0a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8427b0c8d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8427b0c8d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8a8d3941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8a8d3941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1471bed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1471bed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8427b0c8d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8427b0c8d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427b0c8d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427b0c8d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7.jpg"/><Relationship Id="rId6" Type="http://schemas.openxmlformats.org/officeDocument/2006/relationships/image" Target="../media/image1.jpg"/><Relationship Id="rId7"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98300" y="2019950"/>
            <a:ext cx="5017500" cy="68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Innovation Project</a:t>
            </a:r>
            <a:endParaRPr/>
          </a:p>
        </p:txBody>
      </p:sp>
      <p:sp>
        <p:nvSpPr>
          <p:cNvPr id="135" name="Google Shape;135;p13"/>
          <p:cNvSpPr txBox="1"/>
          <p:nvPr>
            <p:ph idx="1" type="subTitle"/>
          </p:nvPr>
        </p:nvSpPr>
        <p:spPr>
          <a:xfrm>
            <a:off x="3410350" y="3026775"/>
            <a:ext cx="45066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By: The Treasure Troopers</a:t>
            </a:r>
            <a:endParaRPr sz="2300"/>
          </a:p>
        </p:txBody>
      </p:sp>
      <p:sp>
        <p:nvSpPr>
          <p:cNvPr id="136" name="Google Shape;136;p13"/>
          <p:cNvSpPr txBox="1"/>
          <p:nvPr/>
        </p:nvSpPr>
        <p:spPr>
          <a:xfrm>
            <a:off x="-535675" y="6763350"/>
            <a:ext cx="1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 name="Google Shape;137;p13"/>
          <p:cNvSpPr txBox="1"/>
          <p:nvPr/>
        </p:nvSpPr>
        <p:spPr>
          <a:xfrm>
            <a:off x="-968125" y="2194200"/>
            <a:ext cx="1058400" cy="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sp>
        <p:nvSpPr>
          <p:cNvPr id="208" name="Google Shape;208;p22"/>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Did you know that there are </a:t>
            </a:r>
            <a:r>
              <a:rPr lang="en" sz="1900" u="sng"/>
              <a:t>some</a:t>
            </a:r>
            <a:r>
              <a:rPr lang="en" sz="1900"/>
              <a:t> cities </a:t>
            </a:r>
            <a:r>
              <a:rPr b="1" lang="en" sz="1900">
                <a:solidFill>
                  <a:srgbClr val="980000"/>
                </a:solidFill>
              </a:rPr>
              <a:t>ABOUT TO BE AT RISK? </a:t>
            </a:r>
            <a:endParaRPr b="1" sz="1900">
              <a:solidFill>
                <a:srgbClr val="980000"/>
              </a:solidFill>
            </a:endParaRPr>
          </a:p>
          <a:p>
            <a:pPr indent="0" lvl="0" marL="0" rtl="0" algn="l">
              <a:spcBef>
                <a:spcPts val="1200"/>
              </a:spcBef>
              <a:spcAft>
                <a:spcPts val="1200"/>
              </a:spcAft>
              <a:buNone/>
            </a:pPr>
            <a:r>
              <a:rPr b="1" lang="en" sz="1900"/>
              <a:t>And they are  sadly, in  the </a:t>
            </a:r>
            <a:r>
              <a:rPr b="1" lang="en" sz="1900">
                <a:solidFill>
                  <a:srgbClr val="980000"/>
                </a:solidFill>
              </a:rPr>
              <a:t>U.S.A.</a:t>
            </a:r>
            <a:r>
              <a:rPr b="1" lang="en" sz="1900"/>
              <a:t> Some cities are: New Orleans, Louisiana, Miami Florida, Virginia Beach, Virginia, Charleston, South Carolina, and New York City. </a:t>
            </a:r>
            <a:endParaRPr b="1" sz="1900"/>
          </a:p>
        </p:txBody>
      </p:sp>
      <p:sp>
        <p:nvSpPr>
          <p:cNvPr id="209" name="Google Shape;209;p22"/>
          <p:cNvSpPr txBox="1"/>
          <p:nvPr/>
        </p:nvSpPr>
        <p:spPr>
          <a:xfrm>
            <a:off x="1297500" y="881675"/>
            <a:ext cx="72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endParaRPr>
          </a:p>
        </p:txBody>
      </p:sp>
      <p:sp>
        <p:nvSpPr>
          <p:cNvPr id="210" name="Google Shape;210;p22"/>
          <p:cNvSpPr txBox="1"/>
          <p:nvPr>
            <p:ph type="title"/>
          </p:nvPr>
        </p:nvSpPr>
        <p:spPr>
          <a:xfrm>
            <a:off x="1297500" y="393750"/>
            <a:ext cx="7038900" cy="65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latin typeface="Arial"/>
                <a:ea typeface="Arial"/>
                <a:cs typeface="Arial"/>
                <a:sym typeface="Arial"/>
              </a:rPr>
              <a:t>Existing </a:t>
            </a:r>
            <a:r>
              <a:rPr b="1" lang="en" sz="2600">
                <a:solidFill>
                  <a:srgbClr val="FF0000"/>
                </a:solidFill>
                <a:latin typeface="Arial"/>
                <a:ea typeface="Arial"/>
                <a:cs typeface="Arial"/>
                <a:sym typeface="Arial"/>
              </a:rPr>
              <a:t>PROBLEMS</a:t>
            </a:r>
            <a:endParaRPr>
              <a:solidFill>
                <a:srgbClr val="FF0000"/>
              </a:solidFill>
            </a:endParaRPr>
          </a:p>
        </p:txBody>
      </p:sp>
      <p:pic>
        <p:nvPicPr>
          <p:cNvPr descr="New York City downtown skyline aerial view seen from helicopter, USA (provided by Getty Images)" id="211" name="Google Shape;211;p22"/>
          <p:cNvPicPr preferRelativeResize="0"/>
          <p:nvPr/>
        </p:nvPicPr>
        <p:blipFill>
          <a:blip r:embed="rId3">
            <a:alphaModFix/>
          </a:blip>
          <a:stretch>
            <a:fillRect/>
          </a:stretch>
        </p:blipFill>
        <p:spPr>
          <a:xfrm>
            <a:off x="0" y="3307825"/>
            <a:ext cx="2154598" cy="1835676"/>
          </a:xfrm>
          <a:prstGeom prst="rect">
            <a:avLst/>
          </a:prstGeom>
          <a:noFill/>
          <a:ln>
            <a:noFill/>
          </a:ln>
        </p:spPr>
      </p:pic>
      <p:pic>
        <p:nvPicPr>
          <p:cNvPr descr="New Orleans, Louisiana, USA Downtown Skyline Aerial (provided by Getty Images)" id="212" name="Google Shape;212;p22"/>
          <p:cNvPicPr preferRelativeResize="0"/>
          <p:nvPr/>
        </p:nvPicPr>
        <p:blipFill>
          <a:blip r:embed="rId4">
            <a:alphaModFix/>
          </a:blip>
          <a:stretch>
            <a:fillRect/>
          </a:stretch>
        </p:blipFill>
        <p:spPr>
          <a:xfrm>
            <a:off x="2154600" y="3607625"/>
            <a:ext cx="1753851" cy="1535875"/>
          </a:xfrm>
          <a:prstGeom prst="rect">
            <a:avLst/>
          </a:prstGeom>
          <a:noFill/>
          <a:ln>
            <a:noFill/>
          </a:ln>
        </p:spPr>
      </p:pic>
      <p:pic>
        <p:nvPicPr>
          <p:cNvPr descr="HD wallpaper: virginia beach, southeast virginia, ocean, shore ..." id="213" name="Google Shape;213;p22"/>
          <p:cNvPicPr preferRelativeResize="0"/>
          <p:nvPr/>
        </p:nvPicPr>
        <p:blipFill>
          <a:blip r:embed="rId5">
            <a:alphaModFix/>
          </a:blip>
          <a:stretch>
            <a:fillRect/>
          </a:stretch>
        </p:blipFill>
        <p:spPr>
          <a:xfrm>
            <a:off x="3908451" y="3486800"/>
            <a:ext cx="2047650" cy="1656699"/>
          </a:xfrm>
          <a:prstGeom prst="rect">
            <a:avLst/>
          </a:prstGeom>
          <a:noFill/>
          <a:ln>
            <a:noFill/>
          </a:ln>
        </p:spPr>
      </p:pic>
      <p:pic>
        <p:nvPicPr>
          <p:cNvPr descr="File:Charleston-downtown-from-bridge-sc1.jpg - Wikipedia" id="214" name="Google Shape;214;p22"/>
          <p:cNvPicPr preferRelativeResize="0"/>
          <p:nvPr/>
        </p:nvPicPr>
        <p:blipFill>
          <a:blip r:embed="rId6">
            <a:alphaModFix/>
          </a:blip>
          <a:stretch>
            <a:fillRect/>
          </a:stretch>
        </p:blipFill>
        <p:spPr>
          <a:xfrm>
            <a:off x="5956100" y="3697575"/>
            <a:ext cx="1753851" cy="1445926"/>
          </a:xfrm>
          <a:prstGeom prst="rect">
            <a:avLst/>
          </a:prstGeom>
          <a:noFill/>
          <a:ln>
            <a:noFill/>
          </a:ln>
        </p:spPr>
      </p:pic>
      <p:pic>
        <p:nvPicPr>
          <p:cNvPr descr="File:City of Miami, FL. USA (50751668348).jpg - Wikimedia Commons" id="215" name="Google Shape;215;p22"/>
          <p:cNvPicPr preferRelativeResize="0"/>
          <p:nvPr/>
        </p:nvPicPr>
        <p:blipFill>
          <a:blip r:embed="rId7">
            <a:alphaModFix/>
          </a:blip>
          <a:stretch>
            <a:fillRect/>
          </a:stretch>
        </p:blipFill>
        <p:spPr>
          <a:xfrm>
            <a:off x="7709950" y="3352788"/>
            <a:ext cx="1434051" cy="1745725"/>
          </a:xfrm>
          <a:prstGeom prst="rect">
            <a:avLst/>
          </a:prstGeom>
          <a:noFill/>
          <a:ln>
            <a:noFill/>
          </a:ln>
        </p:spPr>
      </p:pic>
      <p:sp>
        <p:nvSpPr>
          <p:cNvPr id="216" name="Google Shape;216;p22"/>
          <p:cNvSpPr txBox="1"/>
          <p:nvPr/>
        </p:nvSpPr>
        <p:spPr>
          <a:xfrm>
            <a:off x="155100" y="2863100"/>
            <a:ext cx="181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New York City</a:t>
            </a:r>
            <a:endParaRPr sz="1300">
              <a:solidFill>
                <a:schemeClr val="lt1"/>
              </a:solidFill>
              <a:latin typeface="Lato"/>
              <a:ea typeface="Lato"/>
              <a:cs typeface="Lato"/>
              <a:sym typeface="Lato"/>
            </a:endParaRPr>
          </a:p>
        </p:txBody>
      </p:sp>
      <p:sp>
        <p:nvSpPr>
          <p:cNvPr id="217" name="Google Shape;217;p22"/>
          <p:cNvSpPr txBox="1"/>
          <p:nvPr/>
        </p:nvSpPr>
        <p:spPr>
          <a:xfrm>
            <a:off x="2431325" y="2938550"/>
            <a:ext cx="1434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New Orleans</a:t>
            </a:r>
            <a:endParaRPr sz="1300">
              <a:solidFill>
                <a:schemeClr val="lt1"/>
              </a:solidFill>
              <a:latin typeface="Lato"/>
              <a:ea typeface="Lato"/>
              <a:cs typeface="Lato"/>
              <a:sym typeface="Lato"/>
            </a:endParaRPr>
          </a:p>
        </p:txBody>
      </p:sp>
      <p:sp>
        <p:nvSpPr>
          <p:cNvPr id="218" name="Google Shape;218;p22"/>
          <p:cNvSpPr txBox="1"/>
          <p:nvPr/>
        </p:nvSpPr>
        <p:spPr>
          <a:xfrm>
            <a:off x="3965575" y="2863100"/>
            <a:ext cx="204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Virginia Beach</a:t>
            </a:r>
            <a:endParaRPr sz="1300">
              <a:solidFill>
                <a:schemeClr val="lt1"/>
              </a:solidFill>
              <a:latin typeface="Lato"/>
              <a:ea typeface="Lato"/>
              <a:cs typeface="Lato"/>
              <a:sym typeface="Lato"/>
            </a:endParaRPr>
          </a:p>
        </p:txBody>
      </p:sp>
      <p:sp>
        <p:nvSpPr>
          <p:cNvPr id="219" name="Google Shape;219;p22"/>
          <p:cNvSpPr txBox="1"/>
          <p:nvPr/>
        </p:nvSpPr>
        <p:spPr>
          <a:xfrm>
            <a:off x="6040713" y="2938550"/>
            <a:ext cx="164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Charleston</a:t>
            </a:r>
            <a:endParaRPr sz="1300">
              <a:solidFill>
                <a:schemeClr val="lt1"/>
              </a:solidFill>
              <a:latin typeface="Lato"/>
              <a:ea typeface="Lato"/>
              <a:cs typeface="Lato"/>
              <a:sym typeface="Lato"/>
            </a:endParaRPr>
          </a:p>
        </p:txBody>
      </p:sp>
      <p:sp>
        <p:nvSpPr>
          <p:cNvPr id="220" name="Google Shape;220;p22"/>
          <p:cNvSpPr txBox="1"/>
          <p:nvPr/>
        </p:nvSpPr>
        <p:spPr>
          <a:xfrm>
            <a:off x="7901800" y="2863100"/>
            <a:ext cx="1157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Miami</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4" name="Shape 224"/>
        <p:cNvGrpSpPr/>
        <p:nvPr/>
      </p:nvGrpSpPr>
      <p:grpSpPr>
        <a:xfrm>
          <a:off x="0" y="0"/>
          <a:ext cx="0" cy="0"/>
          <a:chOff x="0" y="0"/>
          <a:chExt cx="0" cy="0"/>
        </a:xfrm>
      </p:grpSpPr>
      <p:sp>
        <p:nvSpPr>
          <p:cNvPr id="225" name="Google Shape;225;p23"/>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Examples of underwater cities are Pavlopetri, Greece, Derwent, UK, Baiae, Port Royal, and Shi Cheng. </a:t>
            </a:r>
            <a:endParaRPr>
              <a:solidFill>
                <a:schemeClr val="lt1"/>
              </a:solidFill>
            </a:endParaRPr>
          </a:p>
          <a:p>
            <a:pPr indent="0" lvl="0" marL="0" rtl="0" algn="l">
              <a:spcBef>
                <a:spcPts val="1200"/>
              </a:spcBef>
              <a:spcAft>
                <a:spcPts val="0"/>
              </a:spcAft>
              <a:buNone/>
            </a:pPr>
            <a:r>
              <a:rPr lang="en">
                <a:solidFill>
                  <a:schemeClr val="lt1"/>
                </a:solidFill>
              </a:rPr>
              <a:t>In Pavlopetri archaeologists used a Robotic Total Station: A land based instrument used to find the exact location of divers holding a prism- equipped pole over the site. It is a tool used to </a:t>
            </a:r>
            <a:r>
              <a:rPr lang="en"/>
              <a:t>survey the land.</a:t>
            </a:r>
            <a:endParaRPr>
              <a:solidFill>
                <a:schemeClr val="lt1"/>
              </a:solidFill>
            </a:endParaRPr>
          </a:p>
          <a:p>
            <a:pPr indent="0" lvl="0" marL="0" rtl="0" algn="l">
              <a:spcBef>
                <a:spcPts val="1200"/>
              </a:spcBef>
              <a:spcAft>
                <a:spcPts val="1200"/>
              </a:spcAft>
              <a:buNone/>
            </a:pPr>
            <a:r>
              <a:rPr lang="en">
                <a:solidFill>
                  <a:schemeClr val="lt1"/>
                </a:solidFill>
              </a:rPr>
              <a:t>AUV (Autonomous Underwater Vehicle): A quicker technique and also made to collect pictures.</a:t>
            </a:r>
            <a:endParaRPr>
              <a:solidFill>
                <a:schemeClr val="lt1"/>
              </a:solidFill>
            </a:endParaRPr>
          </a:p>
        </p:txBody>
      </p:sp>
      <p:sp>
        <p:nvSpPr>
          <p:cNvPr id="226" name="Google Shape;226;p23"/>
          <p:cNvSpPr txBox="1"/>
          <p:nvPr/>
        </p:nvSpPr>
        <p:spPr>
          <a:xfrm>
            <a:off x="1297500" y="881675"/>
            <a:ext cx="724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rPr>
              <a:t>UNDERWATER CITIES</a:t>
            </a:r>
            <a:r>
              <a:rPr b="1" lang="en" sz="1800">
                <a:solidFill>
                  <a:schemeClr val="lt1"/>
                </a:solidFill>
              </a:rPr>
              <a:t> </a:t>
            </a:r>
            <a:endParaRPr b="1" sz="1800">
              <a:solidFill>
                <a:schemeClr val="lt1"/>
              </a:solidFill>
            </a:endParaRPr>
          </a:p>
        </p:txBody>
      </p:sp>
      <p:sp>
        <p:nvSpPr>
          <p:cNvPr id="227" name="Google Shape;22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Existing Solutions</a:t>
            </a:r>
            <a:r>
              <a:rPr lang="en"/>
              <a:t> </a:t>
            </a:r>
            <a:endParaRPr/>
          </a:p>
        </p:txBody>
      </p:sp>
      <p:pic>
        <p:nvPicPr>
          <p:cNvPr id="228" name="Google Shape;228;p23"/>
          <p:cNvPicPr preferRelativeResize="0"/>
          <p:nvPr/>
        </p:nvPicPr>
        <p:blipFill>
          <a:blip r:embed="rId3">
            <a:alphaModFix/>
          </a:blip>
          <a:stretch>
            <a:fillRect/>
          </a:stretch>
        </p:blipFill>
        <p:spPr>
          <a:xfrm>
            <a:off x="1964975" y="3290625"/>
            <a:ext cx="1714200" cy="1714200"/>
          </a:xfrm>
          <a:prstGeom prst="rect">
            <a:avLst/>
          </a:prstGeom>
          <a:noFill/>
          <a:ln>
            <a:noFill/>
          </a:ln>
        </p:spPr>
      </p:pic>
      <p:pic>
        <p:nvPicPr>
          <p:cNvPr id="229" name="Google Shape;229;p23"/>
          <p:cNvPicPr preferRelativeResize="0"/>
          <p:nvPr/>
        </p:nvPicPr>
        <p:blipFill>
          <a:blip r:embed="rId4">
            <a:alphaModFix/>
          </a:blip>
          <a:stretch>
            <a:fillRect/>
          </a:stretch>
        </p:blipFill>
        <p:spPr>
          <a:xfrm>
            <a:off x="4118975" y="2782200"/>
            <a:ext cx="1600850" cy="2361301"/>
          </a:xfrm>
          <a:prstGeom prst="rect">
            <a:avLst/>
          </a:prstGeom>
          <a:noFill/>
          <a:ln>
            <a:noFill/>
          </a:ln>
        </p:spPr>
      </p:pic>
      <p:sp>
        <p:nvSpPr>
          <p:cNvPr id="230" name="Google Shape;230;p23"/>
          <p:cNvSpPr txBox="1"/>
          <p:nvPr/>
        </p:nvSpPr>
        <p:spPr>
          <a:xfrm>
            <a:off x="6631625" y="3290675"/>
            <a:ext cx="2414700" cy="17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24"/>
          <p:cNvSpPr txBox="1"/>
          <p:nvPr>
            <p:ph idx="1" type="body"/>
          </p:nvPr>
        </p:nvSpPr>
        <p:spPr>
          <a:xfrm>
            <a:off x="1297500" y="1027025"/>
            <a:ext cx="4893900" cy="40116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275"/>
              <a:buFont typeface="Arial"/>
              <a:buNone/>
            </a:pPr>
            <a:r>
              <a:rPr b="1" lang="en" sz="1127">
                <a:solidFill>
                  <a:schemeClr val="lt1"/>
                </a:solidFill>
              </a:rPr>
              <a:t>Harsh and Inaccessible Environments</a:t>
            </a:r>
            <a:endParaRPr b="1" sz="1127">
              <a:solidFill>
                <a:schemeClr val="lt1"/>
              </a:solidFill>
            </a:endParaRPr>
          </a:p>
          <a:p>
            <a:pPr indent="-300205" lvl="0" marL="457200" rtl="0" algn="l">
              <a:lnSpc>
                <a:spcPct val="105000"/>
              </a:lnSpc>
              <a:spcBef>
                <a:spcPts val="1200"/>
              </a:spcBef>
              <a:spcAft>
                <a:spcPts val="0"/>
              </a:spcAft>
              <a:buClr>
                <a:schemeClr val="lt1"/>
              </a:buClr>
              <a:buSzPts val="1128"/>
              <a:buChar char="●"/>
            </a:pPr>
            <a:r>
              <a:rPr lang="en" sz="1127">
                <a:solidFill>
                  <a:schemeClr val="lt1"/>
                </a:solidFill>
              </a:rPr>
              <a:t>Strong currents, low visibility, deep water pressures</a:t>
            </a:r>
            <a:br>
              <a:rPr lang="en" sz="1127">
                <a:solidFill>
                  <a:schemeClr val="lt1"/>
                </a:solidFill>
              </a:rPr>
            </a:br>
            <a:endParaRPr sz="1127">
              <a:solidFill>
                <a:schemeClr val="lt1"/>
              </a:solidFill>
            </a:endParaRPr>
          </a:p>
          <a:p>
            <a:pPr indent="-300205" lvl="0" marL="457200" rtl="0" algn="l">
              <a:lnSpc>
                <a:spcPct val="105000"/>
              </a:lnSpc>
              <a:spcBef>
                <a:spcPts val="0"/>
              </a:spcBef>
              <a:spcAft>
                <a:spcPts val="0"/>
              </a:spcAft>
              <a:buClr>
                <a:schemeClr val="lt1"/>
              </a:buClr>
              <a:buSzPts val="1128"/>
              <a:buChar char="●"/>
            </a:pPr>
            <a:r>
              <a:rPr lang="en" sz="1127">
                <a:solidFill>
                  <a:schemeClr val="lt1"/>
                </a:solidFill>
              </a:rPr>
              <a:t>Require specialized diving gear or submersibles</a:t>
            </a:r>
            <a:br>
              <a:rPr lang="en" sz="1127">
                <a:solidFill>
                  <a:schemeClr val="lt1"/>
                </a:solidFill>
              </a:rPr>
            </a:br>
            <a:endParaRPr sz="1127">
              <a:solidFill>
                <a:schemeClr val="lt1"/>
              </a:solidFill>
            </a:endParaRPr>
          </a:p>
          <a:p>
            <a:pPr indent="-300205" lvl="0" marL="457200" rtl="0" algn="l">
              <a:lnSpc>
                <a:spcPct val="105000"/>
              </a:lnSpc>
              <a:spcBef>
                <a:spcPts val="0"/>
              </a:spcBef>
              <a:spcAft>
                <a:spcPts val="0"/>
              </a:spcAft>
              <a:buClr>
                <a:schemeClr val="lt1"/>
              </a:buClr>
              <a:buSzPts val="1128"/>
              <a:buChar char="●"/>
            </a:pPr>
            <a:r>
              <a:rPr lang="en" sz="1127">
                <a:solidFill>
                  <a:schemeClr val="lt1"/>
                </a:solidFill>
              </a:rPr>
              <a:t>Weather and tides limit working windows</a:t>
            </a:r>
            <a:br>
              <a:rPr lang="en" sz="1127">
                <a:solidFill>
                  <a:schemeClr val="lt1"/>
                </a:solidFill>
              </a:rPr>
            </a:br>
            <a:endParaRPr sz="1127">
              <a:solidFill>
                <a:schemeClr val="lt1"/>
              </a:solidFill>
            </a:endParaRPr>
          </a:p>
          <a:p>
            <a:pPr indent="0" lvl="0" marL="0" rtl="0" algn="l">
              <a:lnSpc>
                <a:spcPct val="105000"/>
              </a:lnSpc>
              <a:spcBef>
                <a:spcPts val="1200"/>
              </a:spcBef>
              <a:spcAft>
                <a:spcPts val="0"/>
              </a:spcAft>
              <a:buClr>
                <a:schemeClr val="dk1"/>
              </a:buClr>
              <a:buSzPts val="275"/>
              <a:buFont typeface="Arial"/>
              <a:buNone/>
            </a:pPr>
            <a:r>
              <a:rPr b="1" lang="en" sz="1127">
                <a:solidFill>
                  <a:schemeClr val="lt1"/>
                </a:solidFill>
              </a:rPr>
              <a:t>High Costs and Limited Funding</a:t>
            </a:r>
            <a:endParaRPr b="1" sz="1527">
              <a:solidFill>
                <a:schemeClr val="lt1"/>
              </a:solidFill>
            </a:endParaRPr>
          </a:p>
          <a:p>
            <a:pPr indent="-300205" lvl="0" marL="457200" rtl="0" algn="l">
              <a:lnSpc>
                <a:spcPct val="105000"/>
              </a:lnSpc>
              <a:spcBef>
                <a:spcPts val="1200"/>
              </a:spcBef>
              <a:spcAft>
                <a:spcPts val="0"/>
              </a:spcAft>
              <a:buClr>
                <a:schemeClr val="lt1"/>
              </a:buClr>
              <a:buSzPts val="1128"/>
              <a:buChar char="●"/>
            </a:pPr>
            <a:r>
              <a:rPr lang="en" sz="1127">
                <a:solidFill>
                  <a:schemeClr val="lt1"/>
                </a:solidFill>
              </a:rPr>
              <a:t>Expensive equipments</a:t>
            </a:r>
            <a:br>
              <a:rPr lang="en" sz="1127">
                <a:solidFill>
                  <a:schemeClr val="lt1"/>
                </a:solidFill>
              </a:rPr>
            </a:br>
            <a:endParaRPr sz="1127">
              <a:solidFill>
                <a:schemeClr val="lt1"/>
              </a:solidFill>
            </a:endParaRPr>
          </a:p>
          <a:p>
            <a:pPr indent="-300205" lvl="0" marL="457200" rtl="0" algn="l">
              <a:lnSpc>
                <a:spcPct val="105000"/>
              </a:lnSpc>
              <a:spcBef>
                <a:spcPts val="0"/>
              </a:spcBef>
              <a:spcAft>
                <a:spcPts val="0"/>
              </a:spcAft>
              <a:buClr>
                <a:schemeClr val="lt1"/>
              </a:buClr>
              <a:buSzPts val="1128"/>
              <a:buChar char="●"/>
            </a:pPr>
            <a:r>
              <a:rPr lang="en" sz="1127">
                <a:solidFill>
                  <a:schemeClr val="lt1"/>
                </a:solidFill>
              </a:rPr>
              <a:t>Long-</a:t>
            </a:r>
            <a:r>
              <a:rPr lang="en" sz="1127"/>
              <a:t>running </a:t>
            </a:r>
            <a:r>
              <a:rPr lang="en" sz="1127">
                <a:solidFill>
                  <a:schemeClr val="lt1"/>
                </a:solidFill>
              </a:rPr>
              <a:t> projects </a:t>
            </a:r>
            <a:r>
              <a:rPr lang="en" sz="1127"/>
              <a:t>with limited funding</a:t>
            </a:r>
            <a:br>
              <a:rPr lang="en" sz="1127">
                <a:solidFill>
                  <a:schemeClr val="lt1"/>
                </a:solidFill>
              </a:rPr>
            </a:br>
            <a:endParaRPr sz="1127">
              <a:solidFill>
                <a:schemeClr val="lt1"/>
              </a:solidFill>
            </a:endParaRPr>
          </a:p>
          <a:p>
            <a:pPr indent="0" lvl="0" marL="0" rtl="0" algn="l">
              <a:lnSpc>
                <a:spcPct val="105000"/>
              </a:lnSpc>
              <a:spcBef>
                <a:spcPts val="1200"/>
              </a:spcBef>
              <a:spcAft>
                <a:spcPts val="0"/>
              </a:spcAft>
              <a:buClr>
                <a:schemeClr val="dk1"/>
              </a:buClr>
              <a:buSzPts val="275"/>
              <a:buFont typeface="Arial"/>
              <a:buNone/>
            </a:pPr>
            <a:r>
              <a:rPr b="1" lang="en" sz="1127">
                <a:solidFill>
                  <a:schemeClr val="lt1"/>
                </a:solidFill>
              </a:rPr>
              <a:t>Time Constraints</a:t>
            </a:r>
            <a:endParaRPr b="1" sz="1127">
              <a:solidFill>
                <a:schemeClr val="lt1"/>
              </a:solidFill>
            </a:endParaRPr>
          </a:p>
          <a:p>
            <a:pPr indent="-300205" lvl="0" marL="457200" rtl="0" algn="l">
              <a:lnSpc>
                <a:spcPct val="105000"/>
              </a:lnSpc>
              <a:spcBef>
                <a:spcPts val="1200"/>
              </a:spcBef>
              <a:spcAft>
                <a:spcPts val="0"/>
              </a:spcAft>
              <a:buClr>
                <a:schemeClr val="lt1"/>
              </a:buClr>
              <a:buSzPts val="1128"/>
              <a:buChar char="●"/>
            </a:pPr>
            <a:r>
              <a:rPr lang="en" sz="1127">
                <a:solidFill>
                  <a:schemeClr val="lt1"/>
                </a:solidFill>
              </a:rPr>
              <a:t>Limited dive times due to safety</a:t>
            </a:r>
            <a:br>
              <a:rPr lang="en" sz="1127">
                <a:solidFill>
                  <a:schemeClr val="lt1"/>
                </a:solidFill>
              </a:rPr>
            </a:br>
            <a:endParaRPr sz="1127">
              <a:solidFill>
                <a:schemeClr val="lt1"/>
              </a:solidFill>
            </a:endParaRPr>
          </a:p>
          <a:p>
            <a:pPr indent="-300205" lvl="0" marL="457200" rtl="0" algn="l">
              <a:lnSpc>
                <a:spcPct val="105000"/>
              </a:lnSpc>
              <a:spcBef>
                <a:spcPts val="0"/>
              </a:spcBef>
              <a:spcAft>
                <a:spcPts val="0"/>
              </a:spcAft>
              <a:buClr>
                <a:schemeClr val="lt1"/>
              </a:buClr>
              <a:buSzPts val="1128"/>
              <a:buChar char="●"/>
            </a:pPr>
            <a:r>
              <a:rPr lang="en" sz="1127">
                <a:solidFill>
                  <a:schemeClr val="lt1"/>
                </a:solidFill>
              </a:rPr>
              <a:t>Conservation concerns: rapid site degradation once exposed</a:t>
            </a:r>
            <a:endParaRPr sz="525">
              <a:solidFill>
                <a:schemeClr val="lt1"/>
              </a:solidFill>
            </a:endParaRPr>
          </a:p>
        </p:txBody>
      </p:sp>
      <p:sp>
        <p:nvSpPr>
          <p:cNvPr id="236" name="Google Shape;23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UNDERWATER Archaeology challenges</a:t>
            </a:r>
            <a:endParaRPr/>
          </a:p>
        </p:txBody>
      </p:sp>
      <p:pic>
        <p:nvPicPr>
          <p:cNvPr descr="Aerial Drone View of Surfers Gliding Over Waves in the Clear Blue Waters of the Sea, Captured from Above in a Stunning High-Altitude Perspective (provided by Getty Images)" id="237" name="Google Shape;237;p24"/>
          <p:cNvPicPr preferRelativeResize="0"/>
          <p:nvPr/>
        </p:nvPicPr>
        <p:blipFill>
          <a:blip r:embed="rId3">
            <a:alphaModFix/>
          </a:blip>
          <a:stretch>
            <a:fillRect/>
          </a:stretch>
        </p:blipFill>
        <p:spPr>
          <a:xfrm>
            <a:off x="6302500" y="1869600"/>
            <a:ext cx="2328699" cy="2791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52850" y="608075"/>
            <a:ext cx="7030500" cy="53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1900">
                <a:solidFill>
                  <a:srgbClr val="2A3990"/>
                </a:solidFill>
              </a:rPr>
              <a:t>Problem Identification </a:t>
            </a:r>
            <a:endParaRPr/>
          </a:p>
        </p:txBody>
      </p:sp>
      <p:sp>
        <p:nvSpPr>
          <p:cNvPr id="143" name="Google Shape;143;p14"/>
          <p:cNvSpPr txBox="1"/>
          <p:nvPr>
            <p:ph idx="1" type="body"/>
          </p:nvPr>
        </p:nvSpPr>
        <p:spPr>
          <a:xfrm>
            <a:off x="-508975" y="2390100"/>
            <a:ext cx="166800" cy="572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a:t>DDT</a:t>
            </a:r>
            <a:endParaRPr/>
          </a:p>
          <a:p>
            <a:pPr indent="-249237" lvl="0" marL="457200" rtl="0" algn="l">
              <a:spcBef>
                <a:spcPts val="1200"/>
              </a:spcBef>
              <a:spcAft>
                <a:spcPts val="0"/>
              </a:spcAft>
              <a:buSzPct val="100000"/>
              <a:buChar char="-"/>
            </a:pPr>
            <a:r>
              <a:t/>
            </a:r>
            <a:endParaRPr/>
          </a:p>
          <a:p>
            <a:pPr indent="0" lvl="0" marL="457200" rtl="0" algn="l">
              <a:spcBef>
                <a:spcPts val="1200"/>
              </a:spcBef>
              <a:spcAft>
                <a:spcPts val="1200"/>
              </a:spcAft>
              <a:buNone/>
            </a:pPr>
            <a:r>
              <a:t/>
            </a:r>
            <a:endParaRPr/>
          </a:p>
        </p:txBody>
      </p:sp>
      <p:sp>
        <p:nvSpPr>
          <p:cNvPr id="144" name="Google Shape;144;p14"/>
          <p:cNvSpPr txBox="1"/>
          <p:nvPr/>
        </p:nvSpPr>
        <p:spPr>
          <a:xfrm>
            <a:off x="1492000" y="1423300"/>
            <a:ext cx="61986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Jua"/>
                <a:ea typeface="Jua"/>
                <a:cs typeface="Jua"/>
                <a:sym typeface="Jua"/>
              </a:rPr>
              <a:t>Goal of this slide is to describe the Problem very clearly in few sentences </a:t>
            </a:r>
            <a:endParaRPr sz="1300">
              <a:solidFill>
                <a:schemeClr val="dk2"/>
              </a:solidFill>
              <a:latin typeface="Jua"/>
              <a:ea typeface="Jua"/>
              <a:cs typeface="Jua"/>
              <a:sym typeface="Jua"/>
            </a:endParaRPr>
          </a:p>
          <a:p>
            <a:pPr indent="-311150" lvl="0" marL="457200" rtl="0" algn="l">
              <a:spcBef>
                <a:spcPts val="0"/>
              </a:spcBef>
              <a:spcAft>
                <a:spcPts val="0"/>
              </a:spcAft>
              <a:buClr>
                <a:schemeClr val="dk2"/>
              </a:buClr>
              <a:buSzPts val="1300"/>
              <a:buFont typeface="Jua"/>
              <a:buChar char="-"/>
            </a:pPr>
            <a:r>
              <a:rPr lang="en" sz="1300">
                <a:solidFill>
                  <a:schemeClr val="dk2"/>
                </a:solidFill>
                <a:latin typeface="Jua"/>
                <a:ea typeface="Jua"/>
                <a:cs typeface="Jua"/>
                <a:sym typeface="Jua"/>
              </a:rPr>
              <a:t>Don’t  add too much text </a:t>
            </a:r>
            <a:endParaRPr sz="1300">
              <a:solidFill>
                <a:schemeClr val="dk2"/>
              </a:solidFill>
              <a:latin typeface="Jua"/>
              <a:ea typeface="Jua"/>
              <a:cs typeface="Jua"/>
              <a:sym typeface="Jua"/>
            </a:endParaRPr>
          </a:p>
        </p:txBody>
      </p:sp>
      <p:sp>
        <p:nvSpPr>
          <p:cNvPr id="145" name="Google Shape;145;p14"/>
          <p:cNvSpPr txBox="1"/>
          <p:nvPr/>
        </p:nvSpPr>
        <p:spPr>
          <a:xfrm>
            <a:off x="-987400" y="2618000"/>
            <a:ext cx="813300" cy="408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46" name="Google Shape;146;p14"/>
          <p:cNvSpPr txBox="1"/>
          <p:nvPr/>
        </p:nvSpPr>
        <p:spPr>
          <a:xfrm>
            <a:off x="-526075" y="2226500"/>
            <a:ext cx="20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47" name="Google Shape;147;p14"/>
          <p:cNvSpPr txBox="1"/>
          <p:nvPr/>
        </p:nvSpPr>
        <p:spPr>
          <a:xfrm>
            <a:off x="-947800" y="2470800"/>
            <a:ext cx="244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harsh</a:t>
            </a:r>
            <a:endParaRPr sz="1300">
              <a:solidFill>
                <a:schemeClr val="lt1"/>
              </a:solidFill>
              <a:latin typeface="Lato"/>
              <a:ea typeface="Lato"/>
              <a:cs typeface="Lato"/>
              <a:sym typeface="Lato"/>
            </a:endParaRPr>
          </a:p>
        </p:txBody>
      </p:sp>
      <p:sp>
        <p:nvSpPr>
          <p:cNvPr id="148" name="Google Shape;148;p14"/>
          <p:cNvSpPr txBox="1"/>
          <p:nvPr/>
        </p:nvSpPr>
        <p:spPr>
          <a:xfrm>
            <a:off x="-1439125" y="1277825"/>
            <a:ext cx="81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49" name="Google Shape;149;p14"/>
          <p:cNvSpPr txBox="1"/>
          <p:nvPr/>
        </p:nvSpPr>
        <p:spPr>
          <a:xfrm>
            <a:off x="468600" y="1966950"/>
            <a:ext cx="82068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Caveat"/>
                <a:ea typeface="Caveat"/>
                <a:cs typeface="Caveat"/>
                <a:sym typeface="Caveat"/>
              </a:rPr>
              <a:t>Because of climate change villages and </a:t>
            </a:r>
            <a:r>
              <a:rPr lang="en" sz="1600">
                <a:solidFill>
                  <a:schemeClr val="lt1"/>
                </a:solidFill>
                <a:latin typeface="Caveat"/>
                <a:ea typeface="Caveat"/>
                <a:cs typeface="Caveat"/>
                <a:sym typeface="Caveat"/>
              </a:rPr>
              <a:t>settlements</a:t>
            </a:r>
            <a:r>
              <a:rPr lang="en" sz="1600">
                <a:solidFill>
                  <a:schemeClr val="lt1"/>
                </a:solidFill>
                <a:latin typeface="Caveat"/>
                <a:ea typeface="Caveat"/>
                <a:cs typeface="Caveat"/>
                <a:sym typeface="Caveat"/>
              </a:rPr>
              <a:t> close to the shore have gone underwater. </a:t>
            </a:r>
            <a:r>
              <a:rPr lang="en" sz="1600">
                <a:solidFill>
                  <a:schemeClr val="lt1"/>
                </a:solidFill>
                <a:latin typeface="Caveat"/>
                <a:ea typeface="Caveat"/>
                <a:cs typeface="Caveat"/>
                <a:sym typeface="Caveat"/>
              </a:rPr>
              <a:t>In order</a:t>
            </a:r>
            <a:r>
              <a:rPr lang="en" sz="1600">
                <a:solidFill>
                  <a:schemeClr val="lt1"/>
                </a:solidFill>
                <a:latin typeface="Caveat"/>
                <a:ea typeface="Caveat"/>
                <a:cs typeface="Caveat"/>
                <a:sym typeface="Caveat"/>
              </a:rPr>
              <a:t> to excavate these </a:t>
            </a:r>
            <a:r>
              <a:rPr lang="en" sz="1600">
                <a:solidFill>
                  <a:schemeClr val="lt1"/>
                </a:solidFill>
                <a:latin typeface="Caveat"/>
                <a:ea typeface="Caveat"/>
                <a:cs typeface="Caveat"/>
                <a:sym typeface="Caveat"/>
              </a:rPr>
              <a:t>settlements</a:t>
            </a:r>
            <a:r>
              <a:rPr lang="en" sz="1600">
                <a:solidFill>
                  <a:schemeClr val="lt1"/>
                </a:solidFill>
                <a:latin typeface="Caveat"/>
                <a:ea typeface="Caveat"/>
                <a:cs typeface="Caveat"/>
                <a:sym typeface="Caveat"/>
              </a:rPr>
              <a:t> and </a:t>
            </a:r>
            <a:r>
              <a:rPr lang="en" sz="1600">
                <a:solidFill>
                  <a:schemeClr val="lt1"/>
                </a:solidFill>
                <a:latin typeface="Caveat"/>
                <a:ea typeface="Caveat"/>
                <a:cs typeface="Caveat"/>
                <a:sym typeface="Caveat"/>
              </a:rPr>
              <a:t>villages</a:t>
            </a:r>
            <a:r>
              <a:rPr lang="en" sz="1600">
                <a:solidFill>
                  <a:schemeClr val="lt1"/>
                </a:solidFill>
                <a:latin typeface="Caveat"/>
                <a:ea typeface="Caveat"/>
                <a:cs typeface="Caveat"/>
                <a:sym typeface="Caveat"/>
              </a:rPr>
              <a:t> we have to excavate underwater. Excavating underwater has various challenges and is high cost.</a:t>
            </a:r>
            <a:endParaRPr sz="1600">
              <a:solidFill>
                <a:schemeClr val="lt1"/>
              </a:solidFill>
              <a:latin typeface="Caveat"/>
              <a:ea typeface="Caveat"/>
              <a:cs typeface="Caveat"/>
              <a:sym typeface="Caveat"/>
            </a:endParaRPr>
          </a:p>
        </p:txBody>
      </p:sp>
      <p:sp>
        <p:nvSpPr>
          <p:cNvPr id="150" name="Google Shape;150;p14"/>
          <p:cNvSpPr txBox="1"/>
          <p:nvPr/>
        </p:nvSpPr>
        <p:spPr>
          <a:xfrm>
            <a:off x="640200" y="3378850"/>
            <a:ext cx="3378600" cy="88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Caveat"/>
              <a:buChar char="-"/>
            </a:pPr>
            <a:r>
              <a:rPr lang="en" sz="1600">
                <a:solidFill>
                  <a:schemeClr val="lt1"/>
                </a:solidFill>
                <a:latin typeface="Caveat"/>
                <a:ea typeface="Caveat"/>
                <a:cs typeface="Caveat"/>
                <a:sym typeface="Caveat"/>
              </a:rPr>
              <a:t>Villages and </a:t>
            </a:r>
            <a:r>
              <a:rPr lang="en" sz="1600">
                <a:solidFill>
                  <a:schemeClr val="lt1"/>
                </a:solidFill>
                <a:latin typeface="Caveat"/>
                <a:ea typeface="Caveat"/>
                <a:cs typeface="Caveat"/>
                <a:sym typeface="Caveat"/>
              </a:rPr>
              <a:t>settlements</a:t>
            </a:r>
            <a:r>
              <a:rPr lang="en" sz="1600">
                <a:solidFill>
                  <a:schemeClr val="lt1"/>
                </a:solidFill>
                <a:latin typeface="Caveat"/>
                <a:ea typeface="Caveat"/>
                <a:cs typeface="Caveat"/>
                <a:sym typeface="Caveat"/>
              </a:rPr>
              <a:t> gone underwater : climate change</a:t>
            </a:r>
            <a:endParaRPr sz="1600">
              <a:solidFill>
                <a:schemeClr val="lt1"/>
              </a:solidFill>
              <a:latin typeface="Caveat"/>
              <a:ea typeface="Caveat"/>
              <a:cs typeface="Caveat"/>
              <a:sym typeface="Caveat"/>
            </a:endParaRPr>
          </a:p>
          <a:p>
            <a:pPr indent="-330200" lvl="0" marL="457200" rtl="0" algn="l">
              <a:spcBef>
                <a:spcPts val="0"/>
              </a:spcBef>
              <a:spcAft>
                <a:spcPts val="0"/>
              </a:spcAft>
              <a:buClr>
                <a:schemeClr val="lt1"/>
              </a:buClr>
              <a:buSzPts val="1600"/>
              <a:buFont typeface="Caveat"/>
              <a:buChar char="-"/>
            </a:pPr>
            <a:r>
              <a:rPr lang="en" sz="1600">
                <a:solidFill>
                  <a:schemeClr val="lt1"/>
                </a:solidFill>
                <a:latin typeface="Caveat"/>
                <a:ea typeface="Caveat"/>
                <a:cs typeface="Caveat"/>
                <a:sym typeface="Caveat"/>
              </a:rPr>
              <a:t>Excavating hard ; high cost</a:t>
            </a:r>
            <a:endParaRPr sz="1600">
              <a:solidFill>
                <a:schemeClr val="lt1"/>
              </a:solidFill>
              <a:latin typeface="Caveat"/>
              <a:ea typeface="Caveat"/>
              <a:cs typeface="Caveat"/>
              <a:sym typeface="Caveat"/>
            </a:endParaRPr>
          </a:p>
          <a:p>
            <a:pPr indent="-330200" lvl="0" marL="457200" rtl="0" algn="l">
              <a:spcBef>
                <a:spcPts val="0"/>
              </a:spcBef>
              <a:spcAft>
                <a:spcPts val="0"/>
              </a:spcAft>
              <a:buClr>
                <a:schemeClr val="lt1"/>
              </a:buClr>
              <a:buSzPts val="1600"/>
              <a:buFont typeface="Caveat"/>
              <a:buChar char="-"/>
            </a:pPr>
            <a:r>
              <a:rPr lang="en" sz="1600">
                <a:solidFill>
                  <a:schemeClr val="lt1"/>
                </a:solidFill>
                <a:latin typeface="Caveat"/>
                <a:ea typeface="Caveat"/>
                <a:cs typeface="Caveat"/>
                <a:sym typeface="Caveat"/>
              </a:rPr>
              <a:t>Every year the water level rises more and more so villages and settlements go underwater alot.</a:t>
            </a:r>
            <a:endParaRPr sz="1600">
              <a:solidFill>
                <a:schemeClr val="lt1"/>
              </a:solidFill>
              <a:latin typeface="Caveat"/>
              <a:ea typeface="Caveat"/>
              <a:cs typeface="Caveat"/>
              <a:sym typeface="Caveat"/>
            </a:endParaRPr>
          </a:p>
        </p:txBody>
      </p:sp>
      <p:sp>
        <p:nvSpPr>
          <p:cNvPr id="151" name="Google Shape;151;p14"/>
          <p:cNvSpPr txBox="1"/>
          <p:nvPr/>
        </p:nvSpPr>
        <p:spPr>
          <a:xfrm>
            <a:off x="887325" y="2773650"/>
            <a:ext cx="22692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Jua"/>
                <a:ea typeface="Jua"/>
                <a:cs typeface="Jua"/>
                <a:sym typeface="Jua"/>
              </a:rPr>
              <a:t>Points</a:t>
            </a:r>
            <a:r>
              <a:rPr b="1" lang="en" sz="1300">
                <a:solidFill>
                  <a:schemeClr val="lt1"/>
                </a:solidFill>
                <a:latin typeface="Jua"/>
                <a:ea typeface="Jua"/>
                <a:cs typeface="Jua"/>
                <a:sym typeface="Jua"/>
              </a:rPr>
              <a:t> that we have to cover while speaking</a:t>
            </a:r>
            <a:endParaRPr b="1" sz="1300">
              <a:solidFill>
                <a:schemeClr val="lt1"/>
              </a:solidFill>
              <a:latin typeface="Jua"/>
              <a:ea typeface="Jua"/>
              <a:cs typeface="Jua"/>
              <a:sym typeface="Ju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What I should say while talking	</a:t>
            </a:r>
            <a:endParaRPr>
              <a:solidFill>
                <a:schemeClr val="accent1"/>
              </a:solidFill>
            </a:endParaRPr>
          </a:p>
        </p:txBody>
      </p:sp>
      <p:sp>
        <p:nvSpPr>
          <p:cNvPr id="157" name="Google Shape;157;p15"/>
          <p:cNvSpPr txBox="1"/>
          <p:nvPr>
            <p:ph idx="1" type="body"/>
          </p:nvPr>
        </p:nvSpPr>
        <p:spPr>
          <a:xfrm>
            <a:off x="1297500" y="1487575"/>
            <a:ext cx="7350600" cy="2991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latin typeface="Caveat"/>
                <a:ea typeface="Caveat"/>
                <a:cs typeface="Caveat"/>
                <a:sym typeface="Caveat"/>
              </a:rPr>
              <a:t>As sea levels rise due to climate change, coastal villages and settlements are increasingly becoming submerged. This </a:t>
            </a:r>
            <a:r>
              <a:rPr lang="en" sz="1500">
                <a:latin typeface="Caveat"/>
                <a:ea typeface="Caveat"/>
                <a:cs typeface="Caveat"/>
                <a:sym typeface="Caveat"/>
              </a:rPr>
              <a:t>requires underwater</a:t>
            </a:r>
            <a:r>
              <a:rPr lang="en" sz="1500">
                <a:latin typeface="Caveat"/>
                <a:ea typeface="Caveat"/>
                <a:cs typeface="Caveat"/>
                <a:sym typeface="Caveat"/>
              </a:rPr>
              <a:t> excavation to study and preserve these submerged cultural heritage sites. However, underwater excavation presents significant challenges, including, the cost of specialized equipment requirements, and the inherently high costs associated with such operations. </a:t>
            </a:r>
            <a:endParaRPr sz="1600">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1360525" y="302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accent1"/>
                </a:solidFill>
              </a:rPr>
              <a:t>Why is this problem important and why would it matter if we did or didn't do underwater archeology</a:t>
            </a:r>
            <a:endParaRPr sz="1900">
              <a:solidFill>
                <a:schemeClr val="accent1"/>
              </a:solidFill>
            </a:endParaRPr>
          </a:p>
        </p:txBody>
      </p:sp>
      <p:sp>
        <p:nvSpPr>
          <p:cNvPr id="163" name="Google Shape;163;p16"/>
          <p:cNvSpPr txBox="1"/>
          <p:nvPr/>
        </p:nvSpPr>
        <p:spPr>
          <a:xfrm>
            <a:off x="310950" y="1336350"/>
            <a:ext cx="8522100" cy="3655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lt1"/>
              </a:buClr>
              <a:buSzPts val="1100"/>
              <a:buFont typeface="Jua"/>
              <a:buChar char="●"/>
            </a:pPr>
            <a:r>
              <a:rPr lang="en" sz="1100">
                <a:solidFill>
                  <a:schemeClr val="lt1"/>
                </a:solidFill>
                <a:latin typeface="Jua"/>
                <a:ea typeface="Jua"/>
                <a:cs typeface="Jua"/>
                <a:sym typeface="Jua"/>
              </a:rPr>
              <a:t>Exceptional Preservation: Underwater environments, particularly those with low oxygen levels and cold temperatures, limit the activity of bacteria and physical erosion that would otherwise break down organic materials and structures.</a:t>
            </a:r>
            <a:endParaRPr sz="1100">
              <a:solidFill>
                <a:schemeClr val="lt1"/>
              </a:solidFill>
              <a:latin typeface="Jua"/>
              <a:ea typeface="Jua"/>
              <a:cs typeface="Jua"/>
              <a:sym typeface="Jua"/>
            </a:endParaRPr>
          </a:p>
          <a:p>
            <a:pPr indent="-298450" lvl="0" marL="457200" rtl="0" algn="l">
              <a:lnSpc>
                <a:spcPct val="150000"/>
              </a:lnSpc>
              <a:spcBef>
                <a:spcPts val="0"/>
              </a:spcBef>
              <a:spcAft>
                <a:spcPts val="0"/>
              </a:spcAft>
              <a:buClr>
                <a:schemeClr val="lt1"/>
              </a:buClr>
              <a:buSzPts val="1100"/>
              <a:buFont typeface="Jua"/>
              <a:buChar char="●"/>
            </a:pPr>
            <a:r>
              <a:rPr lang="en" sz="1100">
                <a:solidFill>
                  <a:schemeClr val="lt1"/>
                </a:solidFill>
                <a:latin typeface="Jua"/>
                <a:ea typeface="Jua"/>
                <a:cs typeface="Jua"/>
                <a:sym typeface="Jua"/>
              </a:rPr>
              <a:t>Historical Insights: Studying submerged sites provides unique information about past civilizations, trade, migration, and even climate change that cannot be gleaned from terrestrial sites.</a:t>
            </a:r>
            <a:endParaRPr sz="1100">
              <a:solidFill>
                <a:schemeClr val="lt1"/>
              </a:solidFill>
              <a:latin typeface="Jua"/>
              <a:ea typeface="Jua"/>
              <a:cs typeface="Jua"/>
              <a:sym typeface="Jua"/>
            </a:endParaRPr>
          </a:p>
          <a:p>
            <a:pPr indent="-298450" lvl="0" marL="457200" rtl="0" algn="l">
              <a:lnSpc>
                <a:spcPct val="150000"/>
              </a:lnSpc>
              <a:spcBef>
                <a:spcPts val="0"/>
              </a:spcBef>
              <a:spcAft>
                <a:spcPts val="0"/>
              </a:spcAft>
              <a:buClr>
                <a:schemeClr val="lt1"/>
              </a:buClr>
              <a:buSzPts val="1100"/>
              <a:buFont typeface="Jua"/>
              <a:buChar char="●"/>
            </a:pPr>
            <a:r>
              <a:rPr lang="en" sz="1100">
                <a:solidFill>
                  <a:schemeClr val="lt1"/>
                </a:solidFill>
                <a:latin typeface="Jua"/>
                <a:ea typeface="Jua"/>
                <a:cs typeface="Jua"/>
                <a:sym typeface="Jua"/>
              </a:rPr>
              <a:t>The Artifact: Among the cargo of a Roman-era ship that sank around 60 BCE, Greek sponge divers discovered a lump of corroded bronze. This artifact was later identified as the Antikythera Mechanism, a highly sophisticated analog computer with a complex set of interlocking gears.</a:t>
            </a:r>
            <a:endParaRPr sz="1100">
              <a:solidFill>
                <a:schemeClr val="lt1"/>
              </a:solidFill>
              <a:latin typeface="Jua"/>
              <a:ea typeface="Jua"/>
              <a:cs typeface="Jua"/>
              <a:sym typeface="Jua"/>
            </a:endParaRPr>
          </a:p>
          <a:p>
            <a:pPr indent="-298450" lvl="0" marL="457200" rtl="0" algn="l">
              <a:lnSpc>
                <a:spcPct val="150000"/>
              </a:lnSpc>
              <a:spcBef>
                <a:spcPts val="0"/>
              </a:spcBef>
              <a:spcAft>
                <a:spcPts val="0"/>
              </a:spcAft>
              <a:buClr>
                <a:schemeClr val="lt1"/>
              </a:buClr>
              <a:buSzPts val="1100"/>
              <a:buFont typeface="Jua"/>
              <a:buChar char="●"/>
            </a:pPr>
            <a:r>
              <a:rPr lang="en" sz="1100">
                <a:solidFill>
                  <a:schemeClr val="lt1"/>
                </a:solidFill>
                <a:latin typeface="Jua"/>
                <a:ea typeface="Jua"/>
                <a:cs typeface="Jua"/>
                <a:sym typeface="Jua"/>
              </a:rPr>
              <a:t>The Technology: The mechanism was designed to calculate and display astronomical information, such as the positions of the sun and moon, lunar phases, and eclipses. It was able to track the Metonic cycle, the Saros eclipse cycle, and even the four-year cycle of the Panhellenic Games, including the Olympics.</a:t>
            </a:r>
            <a:endParaRPr sz="1100">
              <a:solidFill>
                <a:schemeClr val="lt1"/>
              </a:solidFill>
              <a:latin typeface="Jua"/>
              <a:ea typeface="Jua"/>
              <a:cs typeface="Jua"/>
              <a:sym typeface="Jua"/>
            </a:endParaRPr>
          </a:p>
          <a:p>
            <a:pPr indent="-298450" lvl="0" marL="457200" rtl="0" algn="l">
              <a:lnSpc>
                <a:spcPct val="150000"/>
              </a:lnSpc>
              <a:spcBef>
                <a:spcPts val="0"/>
              </a:spcBef>
              <a:spcAft>
                <a:spcPts val="0"/>
              </a:spcAft>
              <a:buClr>
                <a:schemeClr val="lt1"/>
              </a:buClr>
              <a:buSzPts val="1100"/>
              <a:buFont typeface="Jua"/>
              <a:buChar char="●"/>
            </a:pPr>
            <a:r>
              <a:rPr lang="en" sz="1100">
                <a:solidFill>
                  <a:schemeClr val="lt1"/>
                </a:solidFill>
                <a:latin typeface="Jua"/>
                <a:ea typeface="Jua"/>
                <a:cs typeface="Jua"/>
                <a:sym typeface="Jua"/>
              </a:rPr>
              <a:t>The Insight: The device revealed a level of mechanical and astronomical knowledge previously thought to have been achieved over a thousand years later, challenging long-held assumptions about ancient technology. Without the underwater preservation, such a fragile and intricate artifact would have disintegrated, and we would never have known of its existence or the advanced engineering behind it.</a:t>
            </a:r>
            <a:endParaRPr sz="1100">
              <a:solidFill>
                <a:schemeClr val="lt1"/>
              </a:solidFill>
              <a:latin typeface="Jua"/>
              <a:ea typeface="Jua"/>
              <a:cs typeface="Jua"/>
              <a:sym typeface="Ju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360525" y="3025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accent1"/>
                </a:solidFill>
              </a:rPr>
              <a:t>Why is this problem important and why would it matter if we did or didn't do underwater archeology- script</a:t>
            </a:r>
            <a:endParaRPr sz="1900">
              <a:solidFill>
                <a:schemeClr val="accent1"/>
              </a:solidFill>
            </a:endParaRPr>
          </a:p>
        </p:txBody>
      </p:sp>
      <p:sp>
        <p:nvSpPr>
          <p:cNvPr id="169" name="Google Shape;169;p17"/>
          <p:cNvSpPr txBox="1"/>
          <p:nvPr>
            <p:ph idx="1" type="body"/>
          </p:nvPr>
        </p:nvSpPr>
        <p:spPr>
          <a:xfrm>
            <a:off x="1360525" y="977125"/>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200">
                <a:latin typeface="Arial"/>
                <a:ea typeface="Arial"/>
                <a:cs typeface="Arial"/>
                <a:sym typeface="Arial"/>
              </a:rPr>
              <a:t>The unique conditions at the bottom of the ocean, lakes, and bogs—specifically low oxygen levels, cool temperatures, and burial in sediment that create an no oxygen environment that prevents decay.  The absence of oxygen and light stops the bacterial activity and physical erosion that breaks down organic materials on land.  So without these activities artifacts will be in better condition than on land so we can learn more about that site or artifact.  Submerged sites function as time capsules, capturing a specific moment in history and revealing details about past civilizations, migration, trade, and even climate change. The Antikythera shipwreck is a prime example of why underwater archaeology is special and important, showing how marine preservation provides unique historical insights that are impossible to learn from land sites. The shipwreck's was full of cargo and by looking at the cargo we can tell what objects were used in daily life trade and  ancient technology.</a:t>
            </a:r>
            <a:r>
              <a:rPr lang="en" sz="1200">
                <a:highlight>
                  <a:srgbClr val="FFFFFF"/>
                </a:highlight>
                <a:latin typeface="Arial"/>
                <a:ea typeface="Arial"/>
                <a:cs typeface="Arial"/>
                <a:sym typeface="Arial"/>
              </a:rPr>
              <a:t> </a:t>
            </a:r>
            <a:endParaRPr sz="1200">
              <a:latin typeface="Arial"/>
              <a:ea typeface="Arial"/>
              <a:cs typeface="Arial"/>
              <a:sym typeface="Arial"/>
            </a:endParaRPr>
          </a:p>
        </p:txBody>
      </p:sp>
      <p:sp>
        <p:nvSpPr>
          <p:cNvPr id="170" name="Google Shape;170;p17"/>
          <p:cNvSpPr txBox="1"/>
          <p:nvPr/>
        </p:nvSpPr>
        <p:spPr>
          <a:xfrm>
            <a:off x="605125" y="3365975"/>
            <a:ext cx="26100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Things to say</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Why is it important</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What would we find underwater that can't be found on land?</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Give example on why it’s important. (shipwreck)</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1151725" y="452525"/>
            <a:ext cx="7030500" cy="53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2A3990"/>
                </a:solidFill>
                <a:latin typeface="Montserrat"/>
                <a:ea typeface="Montserrat"/>
                <a:cs typeface="Montserrat"/>
                <a:sym typeface="Montserrat"/>
              </a:rPr>
              <a:t>Our Solution</a:t>
            </a:r>
            <a:endParaRPr/>
          </a:p>
        </p:txBody>
      </p:sp>
      <p:sp>
        <p:nvSpPr>
          <p:cNvPr id="176" name="Google Shape;176;p18"/>
          <p:cNvSpPr txBox="1"/>
          <p:nvPr/>
        </p:nvSpPr>
        <p:spPr>
          <a:xfrm>
            <a:off x="-1217500" y="2665000"/>
            <a:ext cx="2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77" name="Google Shape;177;p18"/>
          <p:cNvSpPr txBox="1"/>
          <p:nvPr/>
        </p:nvSpPr>
        <p:spPr>
          <a:xfrm>
            <a:off x="832050" y="3138125"/>
            <a:ext cx="2206200" cy="13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-reducing size,</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-replacing the people with robots</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-removing pipes because you don't have to pump in oxygen</a:t>
            </a:r>
            <a:endParaRPr sz="1300">
              <a:solidFill>
                <a:schemeClr val="dk2"/>
              </a:solidFill>
              <a:latin typeface="Nunito"/>
              <a:ea typeface="Nunito"/>
              <a:cs typeface="Nunito"/>
              <a:sym typeface="Nunito"/>
            </a:endParaRPr>
          </a:p>
          <a:p>
            <a:pPr indent="0" lvl="0" marL="0" rtl="0" algn="l">
              <a:spcBef>
                <a:spcPts val="0"/>
              </a:spcBef>
              <a:spcAft>
                <a:spcPts val="0"/>
              </a:spcAft>
              <a:buNone/>
            </a:pPr>
            <a:r>
              <a:rPr lang="en" sz="1300">
                <a:solidFill>
                  <a:schemeClr val="dk2"/>
                </a:solidFill>
                <a:latin typeface="Nunito"/>
                <a:ea typeface="Nunito"/>
                <a:cs typeface="Nunito"/>
                <a:sym typeface="Nunito"/>
              </a:rPr>
              <a:t>- doesn't need to be as safe as it would be if your sending in people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78" name="Google Shape;178;p18"/>
          <p:cNvSpPr txBox="1"/>
          <p:nvPr/>
        </p:nvSpPr>
        <p:spPr>
          <a:xfrm>
            <a:off x="0" y="2706100"/>
            <a:ext cx="3517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Our solution is to use the diving bell but make it more low cost by </a:t>
            </a:r>
            <a:endParaRPr b="1" sz="1200">
              <a:solidFill>
                <a:schemeClr val="lt1"/>
              </a:solidFill>
              <a:latin typeface="Nunito"/>
              <a:ea typeface="Nunito"/>
              <a:cs typeface="Nunito"/>
              <a:sym typeface="Nunito"/>
            </a:endParaRPr>
          </a:p>
        </p:txBody>
      </p:sp>
      <p:sp>
        <p:nvSpPr>
          <p:cNvPr id="179" name="Google Shape;179;p18"/>
          <p:cNvSpPr txBox="1"/>
          <p:nvPr/>
        </p:nvSpPr>
        <p:spPr>
          <a:xfrm>
            <a:off x="5244325" y="2080683"/>
            <a:ext cx="2937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	</a:t>
            </a:r>
            <a:endParaRPr b="1" sz="1200">
              <a:solidFill>
                <a:schemeClr val="dk2"/>
              </a:solidFill>
              <a:latin typeface="Nunito"/>
              <a:ea typeface="Nunito"/>
              <a:cs typeface="Nunito"/>
              <a:sym typeface="Nunito"/>
            </a:endParaRPr>
          </a:p>
          <a:p>
            <a:pPr indent="0" lvl="0" marL="0" rtl="0" algn="l">
              <a:spcBef>
                <a:spcPts val="0"/>
              </a:spcBef>
              <a:spcAft>
                <a:spcPts val="0"/>
              </a:spcAft>
              <a:buNone/>
            </a:pPr>
            <a:r>
              <a:t/>
            </a:r>
            <a:endParaRPr b="1" sz="1200">
              <a:solidFill>
                <a:schemeClr val="dk2"/>
              </a:solidFill>
              <a:latin typeface="Nunito"/>
              <a:ea typeface="Nunito"/>
              <a:cs typeface="Nunito"/>
              <a:sym typeface="Nunito"/>
            </a:endParaRPr>
          </a:p>
          <a:p>
            <a:pPr indent="0" lvl="0" marL="0" rtl="0" algn="l">
              <a:spcBef>
                <a:spcPts val="0"/>
              </a:spcBef>
              <a:spcAft>
                <a:spcPts val="0"/>
              </a:spcAft>
              <a:buNone/>
            </a:pPr>
            <a:r>
              <a:t/>
            </a:r>
            <a:endParaRPr b="1" sz="1200">
              <a:solidFill>
                <a:schemeClr val="dk2"/>
              </a:solidFill>
              <a:latin typeface="Nunito"/>
              <a:ea typeface="Nunito"/>
              <a:cs typeface="Nunito"/>
              <a:sym typeface="Nunito"/>
            </a:endParaRPr>
          </a:p>
          <a:p>
            <a:pPr indent="0" lvl="0" marL="0" rtl="0" algn="l">
              <a:spcBef>
                <a:spcPts val="0"/>
              </a:spcBef>
              <a:spcAft>
                <a:spcPts val="0"/>
              </a:spcAft>
              <a:buNone/>
            </a:pPr>
            <a:r>
              <a:rPr b="1" lang="en" sz="1200">
                <a:solidFill>
                  <a:schemeClr val="dk2"/>
                </a:solidFill>
                <a:latin typeface="Nunito"/>
                <a:ea typeface="Nunito"/>
                <a:cs typeface="Nunito"/>
                <a:sym typeface="Nunito"/>
              </a:rPr>
              <a:t>	We decided to put an AI bot inside because:</a:t>
            </a:r>
            <a:endParaRPr b="1" sz="1200"/>
          </a:p>
        </p:txBody>
      </p:sp>
      <p:sp>
        <p:nvSpPr>
          <p:cNvPr id="180" name="Google Shape;180;p18"/>
          <p:cNvSpPr txBox="1"/>
          <p:nvPr/>
        </p:nvSpPr>
        <p:spPr>
          <a:xfrm>
            <a:off x="5345700" y="3008800"/>
            <a:ext cx="2155800" cy="1311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It could be working longer than we can work</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Does not need to sleep</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Does not need to eat lunch breakfast lunch and dinner</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Don't  need to make another room for people to get in and out.</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Reduces cost</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Can excavate faster </a:t>
            </a:r>
            <a:endParaRPr sz="1100">
              <a:solidFill>
                <a:schemeClr val="lt1"/>
              </a:solidFill>
              <a:latin typeface="Lato"/>
              <a:ea typeface="Lato"/>
              <a:cs typeface="Lato"/>
              <a:sym typeface="Lato"/>
            </a:endParaRPr>
          </a:p>
        </p:txBody>
      </p:sp>
      <p:sp>
        <p:nvSpPr>
          <p:cNvPr id="181" name="Google Shape;181;p18"/>
          <p:cNvSpPr txBox="1"/>
          <p:nvPr/>
        </p:nvSpPr>
        <p:spPr>
          <a:xfrm>
            <a:off x="1567675" y="1116375"/>
            <a:ext cx="61986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Our solution is to use the diving bell and make it more effective and affordable by adding a robot so that we can reduce money by size and safety issues . And we don't need to pump in oxygen.because it is a robot we could just drop a concrete box sort of and it will hold the air inside. We got this idea from a TV show that we were watching. We also tested this out and it seemed to work.now you might be wondering how do we got this down there first of all well we could use a crane / scissor arm.</a:t>
            </a:r>
            <a:endParaRPr sz="1300">
              <a:solidFill>
                <a:schemeClr val="dk2"/>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on to Nihira’s slides</a:t>
            </a:r>
            <a:endParaRPr/>
          </a:p>
        </p:txBody>
      </p:sp>
      <p:sp>
        <p:nvSpPr>
          <p:cNvPr id="187" name="Google Shape;187;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sp>
        <p:nvSpPr>
          <p:cNvPr id="192" name="Google Shape;192;p20"/>
          <p:cNvSpPr txBox="1"/>
          <p:nvPr/>
        </p:nvSpPr>
        <p:spPr>
          <a:xfrm>
            <a:off x="1297500" y="926650"/>
            <a:ext cx="72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 </a:t>
            </a:r>
            <a:endParaRPr b="1" sz="1800">
              <a:solidFill>
                <a:schemeClr val="lt1"/>
              </a:solidFill>
            </a:endParaRPr>
          </a:p>
        </p:txBody>
      </p:sp>
      <p:sp>
        <p:nvSpPr>
          <p:cNvPr id="193" name="Google Shape;193;p20"/>
          <p:cNvSpPr txBox="1"/>
          <p:nvPr/>
        </p:nvSpPr>
        <p:spPr>
          <a:xfrm>
            <a:off x="1046575" y="1442025"/>
            <a:ext cx="5748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Well,  we are learning about the city of Cahokia.  So let’s go “sea the seas!” </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Cahokia was a big, advanced, ancient city, north of Mexico.  But this is </a:t>
            </a:r>
            <a:r>
              <a:rPr lang="en" sz="1700" u="sng">
                <a:solidFill>
                  <a:schemeClr val="lt1"/>
                </a:solidFill>
                <a:latin typeface="Lato"/>
                <a:ea typeface="Lato"/>
                <a:cs typeface="Lato"/>
                <a:sym typeface="Lato"/>
              </a:rPr>
              <a:t>the</a:t>
            </a:r>
            <a:r>
              <a:rPr lang="en" sz="1700">
                <a:solidFill>
                  <a:schemeClr val="lt1"/>
                </a:solidFill>
                <a:latin typeface="Lato"/>
                <a:ea typeface="Lato"/>
                <a:cs typeface="Lato"/>
                <a:sym typeface="Lato"/>
              </a:rPr>
              <a:t> most devastating  question, why is Cahokia a “Lost city?” </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rPr lang="en" sz="1700">
                <a:solidFill>
                  <a:schemeClr val="lt1"/>
                </a:solidFill>
                <a:latin typeface="Lato"/>
                <a:ea typeface="Lato"/>
                <a:cs typeface="Lato"/>
                <a:sym typeface="Lato"/>
              </a:rPr>
              <a:t>The answer to that is that 250 years later, Cahokia was abandoned, the grass on its 120 earthen mounds grew tall and was not tended. Researches feel that the inhabitants used up all the area’s  natural resources and over hunted and deforested the entire land surrounding the major city.</a:t>
            </a:r>
            <a:endParaRPr sz="1700">
              <a:solidFill>
                <a:schemeClr val="lt1"/>
              </a:solidFill>
              <a:latin typeface="Lato"/>
              <a:ea typeface="Lato"/>
              <a:cs typeface="Lato"/>
              <a:sym typeface="Lato"/>
            </a:endParaRPr>
          </a:p>
        </p:txBody>
      </p:sp>
      <p:sp>
        <p:nvSpPr>
          <p:cNvPr id="194" name="Google Shape;194;p20"/>
          <p:cNvSpPr txBox="1"/>
          <p:nvPr/>
        </p:nvSpPr>
        <p:spPr>
          <a:xfrm>
            <a:off x="1419150" y="642350"/>
            <a:ext cx="700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80000"/>
                </a:solidFill>
                <a:latin typeface="Lato"/>
                <a:ea typeface="Lato"/>
                <a:cs typeface="Lato"/>
                <a:sym typeface="Lato"/>
              </a:rPr>
              <a:t>WARNING! FACTS INCOMING!!</a:t>
            </a:r>
            <a:endParaRPr b="1" sz="2000">
              <a:solidFill>
                <a:srgbClr val="980000"/>
              </a:solidFill>
              <a:latin typeface="Lato"/>
              <a:ea typeface="Lato"/>
              <a:cs typeface="Lato"/>
              <a:sym typeface="Lato"/>
            </a:endParaRPr>
          </a:p>
        </p:txBody>
      </p:sp>
      <p:sp>
        <p:nvSpPr>
          <p:cNvPr id="195" name="Google Shape;195;p20"/>
          <p:cNvSpPr txBox="1"/>
          <p:nvPr/>
        </p:nvSpPr>
        <p:spPr>
          <a:xfrm>
            <a:off x="1046575" y="3845050"/>
            <a:ext cx="5219100" cy="7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96" name="Google Shape;196;p20" title="Pre and Post images of Cahokia.jpg"/>
          <p:cNvPicPr preferRelativeResize="0"/>
          <p:nvPr/>
        </p:nvPicPr>
        <p:blipFill>
          <a:blip r:embed="rId3">
            <a:alphaModFix/>
          </a:blip>
          <a:stretch>
            <a:fillRect/>
          </a:stretch>
        </p:blipFill>
        <p:spPr>
          <a:xfrm>
            <a:off x="6947575" y="1253375"/>
            <a:ext cx="2044025" cy="351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sp>
        <p:nvSpPr>
          <p:cNvPr id="201" name="Google Shape;201;p21"/>
          <p:cNvSpPr txBox="1"/>
          <p:nvPr>
            <p:ph idx="1" type="body"/>
          </p:nvPr>
        </p:nvSpPr>
        <p:spPr>
          <a:xfrm>
            <a:off x="311700" y="1307850"/>
            <a:ext cx="6294900" cy="3672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SzPts val="275"/>
              <a:buNone/>
            </a:pPr>
            <a:r>
              <a:rPr b="1" lang="en" sz="1325">
                <a:solidFill>
                  <a:schemeClr val="lt1"/>
                </a:solidFill>
              </a:rPr>
              <a:t>Dwarka – </a:t>
            </a:r>
            <a:r>
              <a:rPr lang="en" sz="1275"/>
              <a:t>(estimated range from 3,000 to 9,000 years old)</a:t>
            </a:r>
            <a:endParaRPr b="1" sz="1325"/>
          </a:p>
          <a:p>
            <a:pPr indent="0" lvl="0" marL="0" rtl="0" algn="l">
              <a:spcBef>
                <a:spcPts val="1400"/>
              </a:spcBef>
              <a:spcAft>
                <a:spcPts val="0"/>
              </a:spcAft>
              <a:buSzPts val="275"/>
              <a:buNone/>
            </a:pPr>
            <a:r>
              <a:rPr lang="en" sz="1275">
                <a:solidFill>
                  <a:schemeClr val="lt1"/>
                </a:solidFill>
              </a:rPr>
              <a:t>Off the coast of Gujarat, India, near modern-day Dwarka</a:t>
            </a:r>
            <a:br>
              <a:rPr lang="en" sz="1275">
                <a:solidFill>
                  <a:schemeClr val="lt1"/>
                </a:solidFill>
              </a:rPr>
            </a:br>
            <a:r>
              <a:rPr lang="en" sz="1275">
                <a:solidFill>
                  <a:schemeClr val="lt1"/>
                </a:solidFill>
              </a:rPr>
              <a:t>Linked to the ancient city described in Hindu epics (Mahabharata)</a:t>
            </a:r>
            <a:br>
              <a:rPr lang="en" sz="1275">
                <a:solidFill>
                  <a:schemeClr val="lt1"/>
                </a:solidFill>
              </a:rPr>
            </a:br>
            <a:r>
              <a:rPr lang="en" sz="1275"/>
              <a:t>Believed to be Lord Krishna’s birthplace</a:t>
            </a:r>
            <a:br>
              <a:rPr lang="en" sz="1275">
                <a:solidFill>
                  <a:schemeClr val="lt1"/>
                </a:solidFill>
              </a:rPr>
            </a:br>
            <a:endParaRPr sz="1275">
              <a:solidFill>
                <a:schemeClr val="lt1"/>
              </a:solidFill>
            </a:endParaRPr>
          </a:p>
          <a:p>
            <a:pPr indent="0" lvl="0" marL="0" rtl="0" algn="l">
              <a:spcBef>
                <a:spcPts val="1200"/>
              </a:spcBef>
              <a:spcAft>
                <a:spcPts val="0"/>
              </a:spcAft>
              <a:buSzPts val="275"/>
              <a:buNone/>
            </a:pPr>
            <a:r>
              <a:rPr b="1" lang="en" sz="1275">
                <a:solidFill>
                  <a:schemeClr val="lt1"/>
                </a:solidFill>
              </a:rPr>
              <a:t>Underwater Discoveries</a:t>
            </a:r>
            <a:endParaRPr b="1" sz="1275">
              <a:solidFill>
                <a:schemeClr val="lt1"/>
              </a:solidFill>
            </a:endParaRPr>
          </a:p>
          <a:p>
            <a:pPr indent="0" lvl="0" marL="0" rtl="0" algn="l">
              <a:spcBef>
                <a:spcPts val="1200"/>
              </a:spcBef>
              <a:spcAft>
                <a:spcPts val="0"/>
              </a:spcAft>
              <a:buSzPts val="275"/>
              <a:buNone/>
            </a:pPr>
            <a:r>
              <a:rPr lang="en" sz="1275">
                <a:solidFill>
                  <a:schemeClr val="lt1"/>
                </a:solidFill>
              </a:rPr>
              <a:t>Marine explorations by the National Institute of Oceanography (NIO)</a:t>
            </a:r>
            <a:br>
              <a:rPr lang="en" sz="1275">
                <a:solidFill>
                  <a:schemeClr val="lt1"/>
                </a:solidFill>
              </a:rPr>
            </a:br>
            <a:r>
              <a:rPr lang="en" sz="1275">
                <a:solidFill>
                  <a:schemeClr val="lt1"/>
                </a:solidFill>
              </a:rPr>
              <a:t>Submerged structures: stone walls, statues, pillars, and grids</a:t>
            </a:r>
            <a:br>
              <a:rPr lang="en" sz="1275">
                <a:solidFill>
                  <a:schemeClr val="lt1"/>
                </a:solidFill>
              </a:rPr>
            </a:br>
            <a:endParaRPr sz="1275"/>
          </a:p>
          <a:p>
            <a:pPr indent="0" lvl="0" marL="0" rtl="0" algn="l">
              <a:spcBef>
                <a:spcPts val="1200"/>
              </a:spcBef>
              <a:spcAft>
                <a:spcPts val="0"/>
              </a:spcAft>
              <a:buSzPts val="275"/>
              <a:buNone/>
            </a:pPr>
            <a:r>
              <a:rPr b="1" lang="en" sz="1275">
                <a:solidFill>
                  <a:schemeClr val="lt1"/>
                </a:solidFill>
              </a:rPr>
              <a:t> Archaeological Significance</a:t>
            </a:r>
            <a:endParaRPr b="1" sz="1275">
              <a:solidFill>
                <a:schemeClr val="lt1"/>
              </a:solidFill>
            </a:endParaRPr>
          </a:p>
          <a:p>
            <a:pPr indent="0" lvl="0" marL="0" rtl="0" algn="l">
              <a:spcBef>
                <a:spcPts val="1200"/>
              </a:spcBef>
              <a:spcAft>
                <a:spcPts val="0"/>
              </a:spcAft>
              <a:buSzPts val="275"/>
              <a:buNone/>
            </a:pPr>
            <a:r>
              <a:rPr lang="en" sz="1275"/>
              <a:t>Ancient urban planning</a:t>
            </a:r>
            <a:br>
              <a:rPr lang="en" sz="1275">
                <a:solidFill>
                  <a:schemeClr val="lt1"/>
                </a:solidFill>
              </a:rPr>
            </a:br>
            <a:r>
              <a:rPr lang="en" sz="1275"/>
              <a:t>E</a:t>
            </a:r>
            <a:r>
              <a:rPr lang="en" sz="1275">
                <a:solidFill>
                  <a:schemeClr val="lt1"/>
                </a:solidFill>
              </a:rPr>
              <a:t>arly maritime trade and civilization</a:t>
            </a:r>
            <a:br>
              <a:rPr lang="en" sz="1275">
                <a:solidFill>
                  <a:schemeClr val="lt1"/>
                </a:solidFill>
              </a:rPr>
            </a:br>
            <a:endParaRPr sz="1275">
              <a:solidFill>
                <a:schemeClr val="lt1"/>
              </a:solidFill>
            </a:endParaRPr>
          </a:p>
          <a:p>
            <a:pPr indent="0" lvl="0" marL="0" rtl="0" algn="l">
              <a:spcBef>
                <a:spcPts val="1200"/>
              </a:spcBef>
              <a:spcAft>
                <a:spcPts val="0"/>
              </a:spcAft>
              <a:buClr>
                <a:schemeClr val="dk1"/>
              </a:buClr>
              <a:buSzPts val="275"/>
              <a:buFont typeface="Arial"/>
              <a:buNone/>
            </a:pPr>
            <a:r>
              <a:t/>
            </a:r>
            <a:endParaRPr sz="1275">
              <a:solidFill>
                <a:schemeClr val="lt1"/>
              </a:solidFill>
            </a:endParaRPr>
          </a:p>
          <a:p>
            <a:pPr indent="0" lvl="0" marL="0" rtl="0" algn="l">
              <a:spcBef>
                <a:spcPts val="1200"/>
              </a:spcBef>
              <a:spcAft>
                <a:spcPts val="0"/>
              </a:spcAft>
              <a:buClr>
                <a:schemeClr val="dk1"/>
              </a:buClr>
              <a:buSzPts val="275"/>
              <a:buFont typeface="Arial"/>
              <a:buNone/>
            </a:pPr>
            <a:r>
              <a:rPr lang="en" sz="1275">
                <a:solidFill>
                  <a:schemeClr val="lt1"/>
                </a:solidFill>
              </a:rPr>
              <a:t>Would you like a second slide that goes deeper into the </a:t>
            </a:r>
            <a:r>
              <a:rPr b="1" lang="en" sz="1275">
                <a:solidFill>
                  <a:schemeClr val="lt1"/>
                </a:solidFill>
              </a:rPr>
              <a:t>scientific methods</a:t>
            </a:r>
            <a:r>
              <a:rPr lang="en" sz="1275">
                <a:solidFill>
                  <a:schemeClr val="lt1"/>
                </a:solidFill>
              </a:rPr>
              <a:t> used in exploring Dwarka or the </a:t>
            </a:r>
            <a:r>
              <a:rPr b="1" lang="en" sz="1275">
                <a:solidFill>
                  <a:schemeClr val="lt1"/>
                </a:solidFill>
              </a:rPr>
              <a:t>debates between mainstream and alternative archaeologists</a:t>
            </a:r>
            <a:r>
              <a:rPr lang="en" sz="1275">
                <a:solidFill>
                  <a:schemeClr val="lt1"/>
                </a:solidFill>
              </a:rPr>
              <a:t>?</a:t>
            </a:r>
            <a:endParaRPr sz="1275">
              <a:solidFill>
                <a:schemeClr val="lt1"/>
              </a:solidFill>
            </a:endParaRPr>
          </a:p>
          <a:p>
            <a:pPr indent="0" lvl="0" marL="0" rtl="0" algn="l">
              <a:spcBef>
                <a:spcPts val="1200"/>
              </a:spcBef>
              <a:spcAft>
                <a:spcPts val="1200"/>
              </a:spcAft>
              <a:buSzPts val="275"/>
              <a:buNone/>
            </a:pPr>
            <a:r>
              <a:t/>
            </a:r>
            <a:endParaRPr sz="1450">
              <a:solidFill>
                <a:schemeClr val="lt1"/>
              </a:solidFill>
            </a:endParaRPr>
          </a:p>
        </p:txBody>
      </p:sp>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t>Want to know about another underwater city?</a:t>
            </a:r>
            <a:endParaRPr b="1" sz="2100"/>
          </a:p>
          <a:p>
            <a:pPr indent="0" lvl="0" marL="0" rtl="0" algn="l">
              <a:spcBef>
                <a:spcPts val="0"/>
              </a:spcBef>
              <a:spcAft>
                <a:spcPts val="0"/>
              </a:spcAft>
              <a:buNone/>
            </a:pPr>
            <a:r>
              <a:t/>
            </a:r>
            <a:endParaRPr b="1" sz="1900"/>
          </a:p>
        </p:txBody>
      </p:sp>
      <p:pic>
        <p:nvPicPr>
          <p:cNvPr id="203" name="Google Shape;203;p21" title="dwarka image.jpg"/>
          <p:cNvPicPr preferRelativeResize="0"/>
          <p:nvPr/>
        </p:nvPicPr>
        <p:blipFill>
          <a:blip r:embed="rId3">
            <a:alphaModFix/>
          </a:blip>
          <a:stretch>
            <a:fillRect/>
          </a:stretch>
        </p:blipFill>
        <p:spPr>
          <a:xfrm>
            <a:off x="5789050" y="1848650"/>
            <a:ext cx="3354949" cy="329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